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  <p:sldMasterId id="2147483667" r:id="rId2"/>
  </p:sldMasterIdLst>
  <p:notesMasterIdLst>
    <p:notesMasterId r:id="rId14"/>
  </p:notesMasterIdLst>
  <p:sldIdLst>
    <p:sldId id="256" r:id="rId3"/>
    <p:sldId id="257" r:id="rId4"/>
    <p:sldId id="268" r:id="rId5"/>
    <p:sldId id="258" r:id="rId6"/>
    <p:sldId id="269" r:id="rId7"/>
    <p:sldId id="271" r:id="rId8"/>
    <p:sldId id="273" r:id="rId9"/>
    <p:sldId id="274" r:id="rId10"/>
    <p:sldId id="270" r:id="rId11"/>
    <p:sldId id="267" r:id="rId12"/>
    <p:sldId id="275" r:id="rId13"/>
  </p:sldIdLst>
  <p:sldSz cx="9144000" cy="6858000" type="screen4x3"/>
  <p:notesSz cx="6858000" cy="9144000"/>
  <p:embeddedFontLst>
    <p:embeddedFont>
      <p:font typeface="PT Sans" panose="020B050302020302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6446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1F8B5157-1BC8-990F-5271-368F02CC7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>
            <a:extLst>
              <a:ext uri="{FF2B5EF4-FFF2-40B4-BE49-F238E27FC236}">
                <a16:creationId xmlns:a16="http://schemas.microsoft.com/office/drawing/2014/main" id="{0977D1B2-B6FC-CE42-AC96-507E57F923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>
            <a:extLst>
              <a:ext uri="{FF2B5EF4-FFF2-40B4-BE49-F238E27FC236}">
                <a16:creationId xmlns:a16="http://schemas.microsoft.com/office/drawing/2014/main" id="{70BDE724-CBEB-ECEE-6CAB-2A181BAF00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67056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5DDCBB7C-4B60-B843-04CA-7AAAA2A6B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>
            <a:extLst>
              <a:ext uri="{FF2B5EF4-FFF2-40B4-BE49-F238E27FC236}">
                <a16:creationId xmlns:a16="http://schemas.microsoft.com/office/drawing/2014/main" id="{72C49FE2-FE4E-AF5C-3612-F2EC59679D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>
            <a:extLst>
              <a:ext uri="{FF2B5EF4-FFF2-40B4-BE49-F238E27FC236}">
                <a16:creationId xmlns:a16="http://schemas.microsoft.com/office/drawing/2014/main" id="{E4F223EE-AC61-EBEA-0B37-C783047B27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9510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6D5017BA-0313-FA94-28D4-6D10BD743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>
            <a:extLst>
              <a:ext uri="{FF2B5EF4-FFF2-40B4-BE49-F238E27FC236}">
                <a16:creationId xmlns:a16="http://schemas.microsoft.com/office/drawing/2014/main" id="{020FFAF0-FCF0-29F8-F8BA-DB103FED71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>
            <a:extLst>
              <a:ext uri="{FF2B5EF4-FFF2-40B4-BE49-F238E27FC236}">
                <a16:creationId xmlns:a16="http://schemas.microsoft.com/office/drawing/2014/main" id="{78C4FA05-11C3-D17D-6480-B050CA79DC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2902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4F83FEB3-EE30-5526-C760-BFE90E1B92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>
            <a:extLst>
              <a:ext uri="{FF2B5EF4-FFF2-40B4-BE49-F238E27FC236}">
                <a16:creationId xmlns:a16="http://schemas.microsoft.com/office/drawing/2014/main" id="{F73CEA45-B03A-F417-9EF5-43946CBC02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>
            <a:extLst>
              <a:ext uri="{FF2B5EF4-FFF2-40B4-BE49-F238E27FC236}">
                <a16:creationId xmlns:a16="http://schemas.microsoft.com/office/drawing/2014/main" id="{F03B88A4-FE91-88A1-DFA3-7103419F6E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28309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AA3AB15C-1844-7A0C-6378-62D213F51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>
            <a:extLst>
              <a:ext uri="{FF2B5EF4-FFF2-40B4-BE49-F238E27FC236}">
                <a16:creationId xmlns:a16="http://schemas.microsoft.com/office/drawing/2014/main" id="{D9FFE7C8-243F-CC2C-460B-9DBD25A231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>
            <a:extLst>
              <a:ext uri="{FF2B5EF4-FFF2-40B4-BE49-F238E27FC236}">
                <a16:creationId xmlns:a16="http://schemas.microsoft.com/office/drawing/2014/main" id="{C00AAE6D-75D4-048C-9F93-F665E3557E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26309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>
          <a:extLst>
            <a:ext uri="{FF2B5EF4-FFF2-40B4-BE49-F238E27FC236}">
              <a16:creationId xmlns:a16="http://schemas.microsoft.com/office/drawing/2014/main" id="{37841A28-1FA5-ED0D-0C90-461925BE9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:notes">
            <a:extLst>
              <a:ext uri="{FF2B5EF4-FFF2-40B4-BE49-F238E27FC236}">
                <a16:creationId xmlns:a16="http://schemas.microsoft.com/office/drawing/2014/main" id="{00E74DDD-6064-207A-1581-D13E8AE070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1:notes">
            <a:extLst>
              <a:ext uri="{FF2B5EF4-FFF2-40B4-BE49-F238E27FC236}">
                <a16:creationId xmlns:a16="http://schemas.microsoft.com/office/drawing/2014/main" id="{1A99F37C-7BB3-5813-7360-5216A7BCDE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4560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text simplu">
  <p:cSld name="Title si text simplu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body" idx="1"/>
          </p:nvPr>
        </p:nvSpPr>
        <p:spPr>
          <a:xfrm>
            <a:off x="623888" y="2783806"/>
            <a:ext cx="7886700" cy="3084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cu bullet-uri">
  <p:cSld name="Text cu bullet-uri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623888" y="1900106"/>
            <a:ext cx="7886700" cy="43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2 boxuri cu bullet-uri">
  <p:cSld name="Title si 2 boxuri cu bullet-uri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body" idx="2"/>
          </p:nvPr>
        </p:nvSpPr>
        <p:spPr>
          <a:xfrm>
            <a:off x="4646995" y="2776665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douta boxe cu text simplu">
  <p:cSld name="Title si douta boxe cu text simplu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2"/>
          </p:nvPr>
        </p:nvSpPr>
        <p:spPr>
          <a:xfrm>
            <a:off x="4646995" y="2776665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bullet-uri">
  <p:cSld name="Title si bullet-uri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78867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implu">
  <p:cSld name="Text simplu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623888" y="1900107"/>
            <a:ext cx="7886700" cy="43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cu bullet-uri">
  <p:cSld name="Text cu bullet-uri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623888" y="1900106"/>
            <a:ext cx="7886700" cy="43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2 boxuri cu bullet-uri">
  <p:cSld name="Title si 2 boxuri cu bullet-uri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646995" y="2776665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douta boxe cu text simplu">
  <p:cSld name="Title si douta boxe cu text simplu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646995" y="2776665"/>
            <a:ext cx="38862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bullet-uri">
  <p:cSld name="Title si bullet-uri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body" idx="1"/>
          </p:nvPr>
        </p:nvSpPr>
        <p:spPr>
          <a:xfrm>
            <a:off x="628650" y="2786314"/>
            <a:ext cx="7886700" cy="308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i text simplu">
  <p:cSld name="Title si text simplu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body" idx="1"/>
          </p:nvPr>
        </p:nvSpPr>
        <p:spPr>
          <a:xfrm>
            <a:off x="623888" y="2783806"/>
            <a:ext cx="7886700" cy="3084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628650" y="188315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implu">
  <p:cSld name="Text simpl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body" idx="1"/>
          </p:nvPr>
        </p:nvSpPr>
        <p:spPr>
          <a:xfrm>
            <a:off x="623888" y="1900107"/>
            <a:ext cx="7886700" cy="432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T Sans"/>
                <a:ea typeface="PT Sans"/>
                <a:cs typeface="PT Sans"/>
                <a:sym typeface="PT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-R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/>
        </p:nvSpPr>
        <p:spPr>
          <a:xfrm>
            <a:off x="227059" y="1569209"/>
            <a:ext cx="8422104" cy="1516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B9B"/>
              </a:buClr>
              <a:buSzPts val="3600"/>
              <a:buFont typeface="PT Sans"/>
              <a:buNone/>
            </a:pPr>
            <a:r>
              <a:rPr lang="en-US" sz="3600" b="1" i="0" u="none" strike="noStrike" cap="none" dirty="0" err="1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Aplica</a:t>
            </a:r>
            <a:r>
              <a:rPr lang="ro-RO" sz="3600" b="1" dirty="0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ție </a:t>
            </a:r>
            <a:r>
              <a:rPr lang="ro-RO" sz="3600" b="1" i="0" u="none" strike="noStrike" cap="none" dirty="0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pentru </a:t>
            </a:r>
            <a:r>
              <a:rPr lang="en-US" sz="3600" b="1" i="0" u="none" strike="noStrike" cap="none" dirty="0" err="1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identificarea</a:t>
            </a:r>
            <a:r>
              <a:rPr lang="en-US" sz="3600" b="1" i="0" u="none" strike="noStrike" cap="none" dirty="0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rPr lang="ro-RO" sz="3600" b="1" dirty="0">
                <a:solidFill>
                  <a:srgbClr val="006B9B"/>
                </a:solidFill>
                <a:latin typeface="PT Sans"/>
                <a:ea typeface="PT Sans"/>
                <a:cs typeface="PT Sans"/>
                <a:sym typeface="PT Sans"/>
              </a:rPr>
              <a:t>hash-urilor</a:t>
            </a:r>
            <a:endParaRPr sz="3600" b="1" i="0" u="none" strike="noStrike" cap="none" dirty="0">
              <a:solidFill>
                <a:srgbClr val="006B9B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T Sans"/>
              <a:buNone/>
            </a:pPr>
            <a:endParaRPr sz="3600" b="1" i="0" u="none" strike="noStrike" cap="none" dirty="0">
              <a:solidFill>
                <a:srgbClr val="006B9B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309176" y="3085834"/>
            <a:ext cx="57069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PT Sans"/>
              <a:buNone/>
            </a:pPr>
            <a:r>
              <a:rPr lang="ro-RO" sz="1600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  <a:t>A elaborat</a:t>
            </a:r>
            <a:r>
              <a:rPr lang="ro-RO" sz="1600" b="0" i="0" u="none" strike="noStrike" cap="none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  <a:t>:</a:t>
            </a:r>
            <a:r>
              <a:rPr lang="ro-RO" sz="1600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  <a:t> Chihai Adrian</a:t>
            </a:r>
            <a:br>
              <a:rPr lang="ro-RO" sz="1600" b="0" i="0" u="none" strike="noStrike" cap="none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</a:br>
            <a:r>
              <a:rPr lang="ro-RO" sz="1600" b="0" i="0" u="none" strike="noStrike" cap="none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  <a:t>Grupa: SI-211</a:t>
            </a:r>
            <a:endParaRPr sz="1600" b="0" i="0" u="none" strike="noStrike" cap="none">
              <a:solidFill>
                <a:srgbClr val="3F3F3F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600" b="0" i="0" u="none" strike="noStrike" cap="none">
                <a:solidFill>
                  <a:srgbClr val="3F3F3F"/>
                </a:solidFill>
                <a:latin typeface="PT Sans"/>
                <a:ea typeface="PT Sans"/>
                <a:cs typeface="PT Sans"/>
                <a:sym typeface="PT Sans"/>
              </a:rPr>
              <a:t>Coordonator: </a:t>
            </a:r>
            <a:r>
              <a:rPr lang="ro-RO" sz="1600" b="0" i="0" u="none" strike="noStrike" cap="none">
                <a:solidFill>
                  <a:srgbClr val="000000"/>
                </a:solidFill>
                <a:latin typeface="PT Sans"/>
                <a:ea typeface="PT Sans"/>
                <a:cs typeface="PT Sans"/>
                <a:sym typeface="PT Sans"/>
              </a:rPr>
              <a:t>Masiutin Maxim, asist.univ</a:t>
            </a:r>
            <a:r>
              <a:rPr lang="ro-RO" sz="16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6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9;p32">
            <a:extLst>
              <a:ext uri="{FF2B5EF4-FFF2-40B4-BE49-F238E27FC236}">
                <a16:creationId xmlns:a16="http://schemas.microsoft.com/office/drawing/2014/main" id="{7B6B9B8D-C863-D123-BEBB-F5493800A5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653337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ro-RO" dirty="0"/>
              <a:t>Demo aplicție</a:t>
            </a:r>
            <a:endParaRPr dirty="0"/>
          </a:p>
        </p:txBody>
      </p:sp>
      <p:pic>
        <p:nvPicPr>
          <p:cNvPr id="2" name="Chihai_Adrian_Demo">
            <a:hlinkClick r:id="" action="ppaction://media"/>
            <a:extLst>
              <a:ext uri="{FF2B5EF4-FFF2-40B4-BE49-F238E27FC236}">
                <a16:creationId xmlns:a16="http://schemas.microsoft.com/office/drawing/2014/main" id="{21A80B4E-0AC8-8E31-9363-888A2A5842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6392" y="2344257"/>
            <a:ext cx="6951216" cy="39100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9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73B039-4E4A-8F06-B54B-D281113145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3452" y="1743350"/>
            <a:ext cx="4937095" cy="4937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340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en-US" dirty="0" err="1"/>
              <a:t>Importan</a:t>
            </a:r>
            <a:r>
              <a:rPr lang="ro-RO" dirty="0"/>
              <a:t>ța temei</a:t>
            </a:r>
            <a:endParaRPr dirty="0"/>
          </a:p>
        </p:txBody>
      </p:sp>
      <p:sp>
        <p:nvSpPr>
          <p:cNvPr id="128" name="Google Shape;128;p23"/>
          <p:cNvSpPr txBox="1">
            <a:spLocks noGrp="1"/>
          </p:cNvSpPr>
          <p:nvPr>
            <p:ph type="body" idx="1"/>
          </p:nvPr>
        </p:nvSpPr>
        <p:spPr>
          <a:xfrm>
            <a:off x="566506" y="3382070"/>
            <a:ext cx="3703653" cy="3978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indent="-285750">
              <a:spcBef>
                <a:spcPts val="1200"/>
              </a:spcBef>
              <a:buSzPts val="1800"/>
            </a:pPr>
            <a:r>
              <a:rPr lang="en-US" sz="1600" dirty="0" err="1"/>
              <a:t>Simularea</a:t>
            </a:r>
            <a:r>
              <a:rPr lang="en-US" sz="1600" dirty="0"/>
              <a:t> </a:t>
            </a:r>
            <a:r>
              <a:rPr lang="en-US" sz="1600" dirty="0" err="1"/>
              <a:t>atacurilor</a:t>
            </a:r>
            <a:r>
              <a:rPr lang="en-US" sz="1600" dirty="0"/>
              <a:t> </a:t>
            </a:r>
            <a:r>
              <a:rPr lang="en-US" sz="1600" dirty="0" err="1"/>
              <a:t>ajută</a:t>
            </a:r>
            <a:r>
              <a:rPr lang="en-US" sz="1600" dirty="0"/>
              <a:t> la </a:t>
            </a:r>
            <a:r>
              <a:rPr lang="en-US" sz="1600" dirty="0" err="1"/>
              <a:t>evaluarea</a:t>
            </a:r>
            <a:r>
              <a:rPr lang="en-US" sz="1600" dirty="0"/>
              <a:t> </a:t>
            </a:r>
            <a:r>
              <a:rPr lang="en-US" sz="1600" dirty="0" err="1"/>
              <a:t>rezistenței</a:t>
            </a:r>
            <a:r>
              <a:rPr lang="en-US" sz="1600" dirty="0"/>
              <a:t> </a:t>
            </a:r>
            <a:r>
              <a:rPr lang="en-US" sz="1600" dirty="0" err="1"/>
              <a:t>sistemelor</a:t>
            </a:r>
            <a:r>
              <a:rPr lang="en-US" sz="1600" dirty="0"/>
              <a:t> </a:t>
            </a:r>
            <a:r>
              <a:rPr lang="en-US" sz="1600" dirty="0" err="1"/>
              <a:t>reale</a:t>
            </a:r>
            <a:endParaRPr lang="ro-RO" sz="1600" dirty="0"/>
          </a:p>
          <a:p>
            <a:pPr marL="285750" indent="-285750">
              <a:spcBef>
                <a:spcPts val="1200"/>
              </a:spcBef>
              <a:buSzPts val="1800"/>
            </a:pPr>
            <a:r>
              <a:rPr lang="en-US" sz="1600" dirty="0"/>
              <a:t>Hash-urile pot fi compromise </a:t>
            </a:r>
            <a:r>
              <a:rPr lang="en-US" sz="1600" dirty="0" err="1"/>
              <a:t>dacă</a:t>
            </a:r>
            <a:r>
              <a:rPr lang="en-US" sz="1600" dirty="0"/>
              <a:t> nu sunt </a:t>
            </a:r>
            <a:r>
              <a:rPr lang="en-US" sz="1600" dirty="0" err="1"/>
              <a:t>alese</a:t>
            </a:r>
            <a:r>
              <a:rPr lang="en-US" sz="1600" dirty="0"/>
              <a:t> </a:t>
            </a:r>
            <a:r>
              <a:rPr lang="en-US" sz="1600" dirty="0" err="1"/>
              <a:t>algoritmi</a:t>
            </a:r>
            <a:r>
              <a:rPr lang="en-US" sz="1600" dirty="0"/>
              <a:t> </a:t>
            </a:r>
            <a:r>
              <a:rPr lang="en-US" sz="1600" dirty="0" err="1"/>
              <a:t>puternici</a:t>
            </a:r>
            <a:endParaRPr lang="ro-RO" sz="1600" dirty="0"/>
          </a:p>
          <a:p>
            <a:pPr marL="285750" indent="-285750">
              <a:spcBef>
                <a:spcPts val="1200"/>
              </a:spcBef>
              <a:buSzPts val="1800"/>
            </a:pPr>
            <a:r>
              <a:rPr lang="ro-RO" sz="1600" dirty="0"/>
              <a:t>Educație în securitate</a:t>
            </a:r>
            <a:endParaRPr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BC2387-1D3F-0934-BBA9-2F0227544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9919" y="2476694"/>
            <a:ext cx="3973867" cy="39738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>
          <a:extLst>
            <a:ext uri="{FF2B5EF4-FFF2-40B4-BE49-F238E27FC236}">
              <a16:creationId xmlns:a16="http://schemas.microsoft.com/office/drawing/2014/main" id="{1062B51D-E593-6A7D-2B83-39549EF5A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AA33BCA7-337B-4D88-9BB1-E7C82AECDA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en-US" dirty="0" err="1"/>
              <a:t>Scopul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obiectivele</a:t>
            </a: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572B16-6F8B-C827-3065-93F1FB8F5E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49374" y="3299502"/>
            <a:ext cx="3601190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ro-RO" sz="1600" dirty="0"/>
              <a:t>D</a:t>
            </a:r>
            <a:r>
              <a:rPr lang="en-US" sz="1600" dirty="0" err="1"/>
              <a:t>etectarea</a:t>
            </a:r>
            <a:r>
              <a:rPr lang="en-US" sz="1600" dirty="0"/>
              <a:t> </a:t>
            </a:r>
            <a:r>
              <a:rPr lang="en-US" sz="1600" dirty="0" err="1"/>
              <a:t>tipului</a:t>
            </a:r>
            <a:r>
              <a:rPr lang="en-US" sz="1600" dirty="0"/>
              <a:t> de hash</a:t>
            </a:r>
            <a:endParaRPr lang="ro-RO" sz="1600" dirty="0"/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ro-RO" sz="1600" dirty="0"/>
              <a:t>C</a:t>
            </a:r>
            <a:r>
              <a:rPr lang="en-US" sz="1600" dirty="0"/>
              <a:t>racking </a:t>
            </a:r>
            <a:r>
              <a:rPr lang="en-US" sz="1600" dirty="0" err="1"/>
              <a:t>prin</a:t>
            </a:r>
            <a:r>
              <a:rPr lang="en-US" sz="1600" dirty="0"/>
              <a:t> brute-force</a:t>
            </a:r>
            <a:endParaRPr lang="ro-RO" sz="1600" dirty="0"/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ro-RO" sz="1600" dirty="0"/>
              <a:t>G</a:t>
            </a:r>
            <a:r>
              <a:rPr lang="en-US" sz="1600" dirty="0" err="1"/>
              <a:t>enerare</a:t>
            </a:r>
            <a:r>
              <a:rPr lang="en-US" sz="1600" dirty="0"/>
              <a:t> de </a:t>
            </a:r>
            <a:r>
              <a:rPr lang="en-US" sz="1600" dirty="0" err="1"/>
              <a:t>rapoarte</a:t>
            </a:r>
            <a:endParaRPr lang="ro-RO" sz="1600" dirty="0"/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ro-RO" sz="1600" dirty="0"/>
              <a:t>I</a:t>
            </a:r>
            <a:r>
              <a:rPr lang="en-US" sz="1600" dirty="0" err="1"/>
              <a:t>nterfață</a:t>
            </a:r>
            <a:r>
              <a:rPr lang="en-US" sz="1600" dirty="0"/>
              <a:t> </a:t>
            </a:r>
            <a:r>
              <a:rPr lang="en-US" sz="1600" dirty="0" err="1"/>
              <a:t>grafică</a:t>
            </a:r>
            <a:r>
              <a:rPr lang="en-US" sz="1600" dirty="0"/>
              <a:t> </a:t>
            </a:r>
            <a:r>
              <a:rPr lang="en-US" sz="1600" dirty="0" err="1"/>
              <a:t>intuitivă</a:t>
            </a:r>
            <a:endParaRPr lang="ro-RO" sz="1600" dirty="0"/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D9FEBF-ACE3-3BB2-90A9-D0EED521D5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546" y="2462184"/>
            <a:ext cx="1477244" cy="16746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220502-820D-76E5-61E1-DD0F01DC22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5977" y="4332885"/>
            <a:ext cx="1728515" cy="17666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6EB8F4-4CC5-4365-7A4A-3053751F12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9905" y="4332885"/>
            <a:ext cx="1866526" cy="17666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89A3B1D-E14D-F33A-5EEA-01E701C6F7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13926" y="2504634"/>
            <a:ext cx="1632615" cy="171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751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ro-RO"/>
              <a:t>Aplicații similare</a:t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25" y="2392300"/>
            <a:ext cx="4547675" cy="296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0700" y="2714150"/>
            <a:ext cx="4275051" cy="232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>
          <a:extLst>
            <a:ext uri="{FF2B5EF4-FFF2-40B4-BE49-F238E27FC236}">
              <a16:creationId xmlns:a16="http://schemas.microsoft.com/office/drawing/2014/main" id="{3161A963-3B14-2039-448D-45A994855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>
            <a:extLst>
              <a:ext uri="{FF2B5EF4-FFF2-40B4-BE49-F238E27FC236}">
                <a16:creationId xmlns:a16="http://schemas.microsoft.com/office/drawing/2014/main" id="{1D8E3B25-2871-A282-66C3-DD34F81E8F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ro-RO" dirty="0"/>
              <a:t>Arhitectura aplicației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CE3B76-9717-632B-AAEE-EA92CBE1E3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3104" y="3242875"/>
            <a:ext cx="4512369" cy="2128207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1C26C6AF-C6CA-8017-C9D9-313905CD71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39726" y="3157122"/>
            <a:ext cx="3877168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Backend-ul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este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realizat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Go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pentru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viteză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și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procesare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paralelă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Frontend-ul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Python/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Tkinter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oferă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o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interfață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grafică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ușor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de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utilizat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Wordlist-urile pot fi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încărcate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local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sau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generate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aplicație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Rapoartele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sunt generate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și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afișate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interfață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după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finalizarea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atacului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Comunicarea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între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module se face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prin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fișiere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JSON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și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T Sans" panose="020B0503020203020204" pitchFamily="34" charset="0"/>
              </a:rPr>
              <a:t>procese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" panose="020B05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126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>
          <a:extLst>
            <a:ext uri="{FF2B5EF4-FFF2-40B4-BE49-F238E27FC236}">
              <a16:creationId xmlns:a16="http://schemas.microsoft.com/office/drawing/2014/main" id="{C96957CC-16B8-2405-CEBD-C6D594EFD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40;p25">
            <a:extLst>
              <a:ext uri="{FF2B5EF4-FFF2-40B4-BE49-F238E27FC236}">
                <a16:creationId xmlns:a16="http://schemas.microsoft.com/office/drawing/2014/main" id="{D1589B32-991A-1CC2-648A-BC9E33EAAA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</a:pPr>
            <a:r>
              <a:rPr lang="ro-RO" dirty="0"/>
              <a:t>Generalitățile sistemului</a:t>
            </a:r>
            <a:endParaRPr dirty="0"/>
          </a:p>
        </p:txBody>
      </p:sp>
      <p:pic>
        <p:nvPicPr>
          <p:cNvPr id="14" name="Google Shape;142;p25">
            <a:extLst>
              <a:ext uri="{FF2B5EF4-FFF2-40B4-BE49-F238E27FC236}">
                <a16:creationId xmlns:a16="http://schemas.microsoft.com/office/drawing/2014/main" id="{B86A45D6-74C3-4D0E-2302-F9B198F6488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2575" y="2180300"/>
            <a:ext cx="2594750" cy="3779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7316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>
          <a:extLst>
            <a:ext uri="{FF2B5EF4-FFF2-40B4-BE49-F238E27FC236}">
              <a16:creationId xmlns:a16="http://schemas.microsoft.com/office/drawing/2014/main" id="{839F52D5-A1CD-F0A0-3572-1EA3E3608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2;p31">
            <a:extLst>
              <a:ext uri="{FF2B5EF4-FFF2-40B4-BE49-F238E27FC236}">
                <a16:creationId xmlns:a16="http://schemas.microsoft.com/office/drawing/2014/main" id="{34FC36DF-5834-2AD2-88BA-82CA378E65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Identificare</a:t>
            </a:r>
            <a:r>
              <a:rPr lang="en-US" dirty="0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 </a:t>
            </a:r>
            <a:r>
              <a:rPr lang="en-US" dirty="0" err="1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algoritmului</a:t>
            </a:r>
            <a:r>
              <a:rPr lang="en-US" dirty="0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 de hash</a:t>
            </a:r>
            <a:endParaRPr dirty="0">
              <a:latin typeface="PT Sans" panose="020B0503020203020204" pitchFamily="34" charset="0"/>
            </a:endParaRPr>
          </a:p>
        </p:txBody>
      </p:sp>
      <p:pic>
        <p:nvPicPr>
          <p:cNvPr id="7" name="Google Shape;184;p31">
            <a:extLst>
              <a:ext uri="{FF2B5EF4-FFF2-40B4-BE49-F238E27FC236}">
                <a16:creationId xmlns:a16="http://schemas.microsoft.com/office/drawing/2014/main" id="{5D208791-13E5-0075-07A6-663064197C5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9413" y="2506075"/>
            <a:ext cx="5465324" cy="35209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39639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>
          <a:extLst>
            <a:ext uri="{FF2B5EF4-FFF2-40B4-BE49-F238E27FC236}">
              <a16:creationId xmlns:a16="http://schemas.microsoft.com/office/drawing/2014/main" id="{10419DC3-32F5-FF5A-8862-5A203F0BC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5;p30">
            <a:extLst>
              <a:ext uri="{FF2B5EF4-FFF2-40B4-BE49-F238E27FC236}">
                <a16:creationId xmlns:a16="http://schemas.microsoft.com/office/drawing/2014/main" id="{388813BE-C38C-64C7-76E7-AED6972891A3}"/>
              </a:ext>
            </a:extLst>
          </p:cNvPr>
          <p:cNvSpPr txBox="1">
            <a:spLocks/>
          </p:cNvSpPr>
          <p:nvPr/>
        </p:nvSpPr>
        <p:spPr>
          <a:xfrm>
            <a:off x="628650" y="1486918"/>
            <a:ext cx="7886700" cy="9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ans"/>
              <a:buNone/>
              <a:defRPr sz="3000" b="1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  <a:buSzPts val="1100"/>
              <a:buFont typeface="Arial"/>
              <a:buNone/>
            </a:pPr>
            <a:r>
              <a:rPr lang="en-US" dirty="0" err="1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Fluxul</a:t>
            </a:r>
            <a:r>
              <a:rPr lang="ro-RO" dirty="0">
                <a:latin typeface="PT Sans" panose="020B0503020203020204" pitchFamily="34" charset="0"/>
                <a:ea typeface="Times New Roman"/>
                <a:cs typeface="Times New Roman"/>
                <a:sym typeface="Times New Roman"/>
              </a:rPr>
              <a:t> de execuție</a:t>
            </a:r>
            <a:endParaRPr lang="ro-RO" dirty="0">
              <a:latin typeface="PT Sans" panose="020B0503020203020204" pitchFamily="34" charset="0"/>
            </a:endParaRPr>
          </a:p>
        </p:txBody>
      </p:sp>
      <p:pic>
        <p:nvPicPr>
          <p:cNvPr id="8" name="Google Shape;177;p30">
            <a:extLst>
              <a:ext uri="{FF2B5EF4-FFF2-40B4-BE49-F238E27FC236}">
                <a16:creationId xmlns:a16="http://schemas.microsoft.com/office/drawing/2014/main" id="{CAA86AD1-03F8-5B2D-F73F-4A04B57536C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4194" y="2652768"/>
            <a:ext cx="4733165" cy="33450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9983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>
          <a:extLst>
            <a:ext uri="{FF2B5EF4-FFF2-40B4-BE49-F238E27FC236}">
              <a16:creationId xmlns:a16="http://schemas.microsoft.com/office/drawing/2014/main" id="{DA4A5497-A914-9D13-66E4-9D0E3A8F9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>
            <a:extLst>
              <a:ext uri="{FF2B5EF4-FFF2-40B4-BE49-F238E27FC236}">
                <a16:creationId xmlns:a16="http://schemas.microsoft.com/office/drawing/2014/main" id="{DE021AA7-1C63-C74C-8278-A2D8093DBD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1486918"/>
            <a:ext cx="7886700" cy="9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Performanța algoritmilor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322CD7-583A-001B-626B-7954C879BC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2392318"/>
            <a:ext cx="4689074" cy="35374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730FC2-0B1A-8CAC-0BDC-FD4F286F0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1812" y="2690054"/>
            <a:ext cx="3084467" cy="297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3477"/>
      </p:ext>
    </p:extLst>
  </p:cSld>
  <p:clrMapOvr>
    <a:masterClrMapping/>
  </p:clrMapOvr>
</p:sld>
</file>

<file path=ppt/theme/theme1.xml><?xml version="1.0" encoding="utf-8"?>
<a:theme xmlns:a="http://schemas.openxmlformats.org/drawingml/2006/main" name="4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135</Words>
  <Application>Microsoft Office PowerPoint</Application>
  <PresentationFormat>On-screen Show (4:3)</PresentationFormat>
  <Paragraphs>24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PT Sans</vt:lpstr>
      <vt:lpstr>Times New Roman</vt:lpstr>
      <vt:lpstr>Arial</vt:lpstr>
      <vt:lpstr>4_Office Theme</vt:lpstr>
      <vt:lpstr>2_Office Theme</vt:lpstr>
      <vt:lpstr>PowerPoint Presentation</vt:lpstr>
      <vt:lpstr>Importanța temei</vt:lpstr>
      <vt:lpstr>Scopul și obiectivele</vt:lpstr>
      <vt:lpstr>Aplicații similare</vt:lpstr>
      <vt:lpstr>Arhitectura aplicației</vt:lpstr>
      <vt:lpstr>Generalitățile sistemului</vt:lpstr>
      <vt:lpstr>Identificare algoritmului de hash</vt:lpstr>
      <vt:lpstr>PowerPoint Presentation</vt:lpstr>
      <vt:lpstr>Performanța algoritmilor</vt:lpstr>
      <vt:lpstr>Demo aplicție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Chihai Adrian</dc:creator>
  <cp:lastModifiedBy>Chihai Adrian</cp:lastModifiedBy>
  <cp:revision>7</cp:revision>
  <dcterms:modified xsi:type="dcterms:W3CDTF">2025-06-08T18:41:36Z</dcterms:modified>
</cp:coreProperties>
</file>